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9"/>
  </p:notesMasterIdLst>
  <p:sldIdLst>
    <p:sldId id="276" r:id="rId2"/>
    <p:sldId id="257" r:id="rId3"/>
    <p:sldId id="258" r:id="rId4"/>
    <p:sldId id="259" r:id="rId5"/>
    <p:sldId id="260" r:id="rId6"/>
    <p:sldId id="261" r:id="rId7"/>
    <p:sldId id="27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291EA1-E7B6-41F0-A458-B2EC74B5ECA4}" type="datetimeFigureOut">
              <a:rPr lang="pt-PT" smtClean="0"/>
              <a:t>20/05/2024</a:t>
            </a:fld>
            <a:endParaRPr lang="pt-PT"/>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3CECE1-DB92-45DE-8686-8F7C410F1F3C}" type="slidenum">
              <a:rPr lang="pt-PT" smtClean="0"/>
              <a:t>‹nº›</a:t>
            </a:fld>
            <a:endParaRPr lang="pt-PT"/>
          </a:p>
        </p:txBody>
      </p:sp>
    </p:spTree>
    <p:extLst>
      <p:ext uri="{BB962C8B-B14F-4D97-AF65-F5344CB8AC3E}">
        <p14:creationId xmlns:p14="http://schemas.microsoft.com/office/powerpoint/2010/main" val="88212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PT"/>
              <a:t>Clique para editar o estilo de título do Modelo Global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174390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352386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0901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844910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com Citação">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4989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4084899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1324427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27622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167155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9C3284BE-E027-4550-B9BB-33909C921F53}" type="datetimeFigureOut">
              <a:rPr lang="pt-PT" smtClean="0"/>
              <a:t>20/05/2024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1809269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9C3284BE-E027-4550-B9BB-33909C921F53}" type="datetimeFigureOut">
              <a:rPr lang="pt-PT" smtClean="0"/>
              <a:t>20/05/2024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311490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9C3284BE-E027-4550-B9BB-33909C921F53}" type="datetimeFigureOut">
              <a:rPr lang="pt-PT" smtClean="0"/>
              <a:t>20/05/2024</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414752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9C3284BE-E027-4550-B9BB-33909C921F53}" type="datetimeFigureOut">
              <a:rPr lang="pt-PT" smtClean="0"/>
              <a:t>20/05/2024</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17098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284BE-E027-4550-B9BB-33909C921F53}" type="datetimeFigureOut">
              <a:rPr lang="pt-PT" smtClean="0"/>
              <a:t>20/05/2024</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41256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PT"/>
              <a:t>Clique para editar o estilo de título do Modelo Global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9C3284BE-E027-4550-B9BB-33909C921F53}" type="datetimeFigureOut">
              <a:rPr lang="pt-PT" smtClean="0"/>
              <a:t>20/05/2024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2D3D16FC-DCB1-468C-B460-64DDDF342884}" type="slidenum">
              <a:rPr lang="pt-PT" smtClean="0"/>
              <a:t>‹nº›</a:t>
            </a:fld>
            <a:endParaRPr lang="pt-PT"/>
          </a:p>
        </p:txBody>
      </p:sp>
    </p:spTree>
    <p:extLst>
      <p:ext uri="{BB962C8B-B14F-4D97-AF65-F5344CB8AC3E}">
        <p14:creationId xmlns:p14="http://schemas.microsoft.com/office/powerpoint/2010/main" val="422807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2D3D16FC-DCB1-468C-B460-64DDDF342884}" type="slidenum">
              <a:rPr lang="pt-PT" smtClean="0"/>
              <a:t>‹nº›</a:t>
            </a:fld>
            <a:endParaRPr lang="pt-PT"/>
          </a:p>
        </p:txBody>
      </p:sp>
      <p:sp>
        <p:nvSpPr>
          <p:cNvPr id="5" name="Date Placeholder 4"/>
          <p:cNvSpPr>
            <a:spLocks noGrp="1"/>
          </p:cNvSpPr>
          <p:nvPr>
            <p:ph type="dt" sz="half" idx="10"/>
          </p:nvPr>
        </p:nvSpPr>
        <p:spPr/>
        <p:txBody>
          <a:bodyPr/>
          <a:lstStyle/>
          <a:p>
            <a:fld id="{9C3284BE-E027-4550-B9BB-33909C921F53}" type="datetimeFigureOut">
              <a:rPr lang="pt-PT" smtClean="0"/>
              <a:t>20/05/2024</a:t>
            </a:fld>
            <a:endParaRPr lang="pt-PT"/>
          </a:p>
        </p:txBody>
      </p:sp>
    </p:spTree>
    <p:extLst>
      <p:ext uri="{BB962C8B-B14F-4D97-AF65-F5344CB8AC3E}">
        <p14:creationId xmlns:p14="http://schemas.microsoft.com/office/powerpoint/2010/main" val="1501097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3284BE-E027-4550-B9BB-33909C921F53}" type="datetimeFigureOut">
              <a:rPr lang="pt-PT" smtClean="0"/>
              <a:t>20/05/2024</a:t>
            </a:fld>
            <a:endParaRPr lang="pt-P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D3D16FC-DCB1-468C-B460-64DDDF342884}" type="slidenum">
              <a:rPr lang="pt-PT" smtClean="0"/>
              <a:t>‹nº›</a:t>
            </a:fld>
            <a:endParaRPr lang="pt-PT"/>
          </a:p>
        </p:txBody>
      </p:sp>
    </p:spTree>
    <p:extLst>
      <p:ext uri="{BB962C8B-B14F-4D97-AF65-F5344CB8AC3E}">
        <p14:creationId xmlns:p14="http://schemas.microsoft.com/office/powerpoint/2010/main" val="32017390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093" y="-1"/>
            <a:ext cx="1723521" cy="119514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2626" y="6053023"/>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910" y="6170732"/>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9725" y="610189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47421" y="6170732"/>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52196" y="595358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33768" y="32472"/>
            <a:ext cx="2693577" cy="565099"/>
          </a:xfrm>
          <a:prstGeom prst="rect">
            <a:avLst/>
          </a:prstGeom>
        </p:spPr>
      </p:pic>
      <p:sp>
        <p:nvSpPr>
          <p:cNvPr id="12" name="TextBox 11"/>
          <p:cNvSpPr txBox="1"/>
          <p:nvPr/>
        </p:nvSpPr>
        <p:spPr>
          <a:xfrm>
            <a:off x="3667608" y="5676586"/>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13" name="Título 1">
            <a:extLst>
              <a:ext uri="{FF2B5EF4-FFF2-40B4-BE49-F238E27FC236}">
                <a16:creationId xmlns:a16="http://schemas.microsoft.com/office/drawing/2014/main" id="{5598942C-F4EB-1575-F736-ED4A2B50C208}"/>
              </a:ext>
            </a:extLst>
          </p:cNvPr>
          <p:cNvSpPr>
            <a:spLocks noGrp="1"/>
          </p:cNvSpPr>
          <p:nvPr>
            <p:ph type="ctrTitle"/>
          </p:nvPr>
        </p:nvSpPr>
        <p:spPr>
          <a:xfrm>
            <a:off x="1194583" y="165358"/>
            <a:ext cx="9144000" cy="2387600"/>
          </a:xfrm>
        </p:spPr>
        <p:txBody>
          <a:bodyPr/>
          <a:lstStyle/>
          <a:p>
            <a:pPr algn="ctr"/>
            <a:r>
              <a:rPr lang="en-GB" sz="6600" b="1" dirty="0">
                <a:effectLst/>
                <a:latin typeface="Calibri" panose="020F0502020204030204" pitchFamily="34" charset="0"/>
                <a:ea typeface="Calibri" panose="020F0502020204030204" pitchFamily="34" charset="0"/>
              </a:rPr>
              <a:t>Soil Permeability</a:t>
            </a:r>
            <a:br>
              <a:rPr lang="pt-PT"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pt-PT" dirty="0"/>
          </a:p>
        </p:txBody>
      </p:sp>
      <p:pic>
        <p:nvPicPr>
          <p:cNvPr id="14" name="Picture 2" descr="As mãos de uma mulher suja e brilhante seguram solo seco e solto">
            <a:extLst>
              <a:ext uri="{FF2B5EF4-FFF2-40B4-BE49-F238E27FC236}">
                <a16:creationId xmlns:a16="http://schemas.microsoft.com/office/drawing/2014/main" id="{C13D52E4-D6B4-1A5C-9D3A-C46BE5F5BA6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93790" y="1751888"/>
            <a:ext cx="2545586" cy="3821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418FC5-5FAA-680C-FBB7-71CF85850F96}"/>
              </a:ext>
            </a:extLst>
          </p:cNvPr>
          <p:cNvSpPr>
            <a:spLocks noGrp="1"/>
          </p:cNvSpPr>
          <p:nvPr>
            <p:ph type="title"/>
          </p:nvPr>
        </p:nvSpPr>
        <p:spPr/>
        <p:txBody>
          <a:bodyPr/>
          <a:lstStyle/>
          <a:p>
            <a:r>
              <a:rPr lang="pt-PT" dirty="0" err="1">
                <a:solidFill>
                  <a:srgbClr val="00B050"/>
                </a:solidFill>
              </a:rPr>
              <a:t>Types</a:t>
            </a:r>
            <a:r>
              <a:rPr lang="pt-PT" dirty="0">
                <a:solidFill>
                  <a:srgbClr val="00B050"/>
                </a:solidFill>
              </a:rPr>
              <a:t> </a:t>
            </a:r>
            <a:r>
              <a:rPr lang="pt-PT" dirty="0" err="1">
                <a:solidFill>
                  <a:srgbClr val="00B050"/>
                </a:solidFill>
              </a:rPr>
              <a:t>of</a:t>
            </a:r>
            <a:r>
              <a:rPr lang="pt-PT" dirty="0">
                <a:solidFill>
                  <a:srgbClr val="00B050"/>
                </a:solidFill>
              </a:rPr>
              <a:t> </a:t>
            </a:r>
            <a:r>
              <a:rPr lang="pt-PT" dirty="0" err="1">
                <a:solidFill>
                  <a:srgbClr val="00B050"/>
                </a:solidFill>
              </a:rPr>
              <a:t>Soil</a:t>
            </a:r>
            <a:endParaRPr lang="pt-PT" dirty="0">
              <a:solidFill>
                <a:srgbClr val="00B050"/>
              </a:solidFill>
            </a:endParaRPr>
          </a:p>
        </p:txBody>
      </p:sp>
      <p:sp>
        <p:nvSpPr>
          <p:cNvPr id="3" name="Marcador de Posição de Conteúdo 2">
            <a:extLst>
              <a:ext uri="{FF2B5EF4-FFF2-40B4-BE49-F238E27FC236}">
                <a16:creationId xmlns:a16="http://schemas.microsoft.com/office/drawing/2014/main" id="{2079838C-6EEA-20D3-1EEA-06D885A3BDA3}"/>
              </a:ext>
            </a:extLst>
          </p:cNvPr>
          <p:cNvSpPr>
            <a:spLocks noGrp="1"/>
          </p:cNvSpPr>
          <p:nvPr>
            <p:ph idx="1"/>
          </p:nvPr>
        </p:nvSpPr>
        <p:spPr>
          <a:xfrm>
            <a:off x="677334" y="1930400"/>
            <a:ext cx="8596668" cy="3880773"/>
          </a:xfrm>
        </p:spPr>
        <p:txBody>
          <a:bodyPr/>
          <a:lstStyle/>
          <a:p>
            <a:r>
              <a:rPr lang="en-US" dirty="0"/>
              <a:t>To better understand soil permeability, you'll need to know the types of soil and their characteristics. </a:t>
            </a:r>
          </a:p>
          <a:p>
            <a:endParaRPr lang="en-US" dirty="0"/>
          </a:p>
          <a:p>
            <a:r>
              <a:rPr lang="en-US" dirty="0"/>
              <a:t>There are several types of soil in Portugal. </a:t>
            </a:r>
          </a:p>
          <a:p>
            <a:r>
              <a:rPr lang="en-US" dirty="0"/>
              <a:t>We're going to study three of these types:</a:t>
            </a:r>
          </a:p>
          <a:p>
            <a:endParaRPr lang="en-US" dirty="0"/>
          </a:p>
          <a:p>
            <a:r>
              <a:rPr lang="en-US" dirty="0"/>
              <a:t>Sandy soil </a:t>
            </a:r>
          </a:p>
          <a:p>
            <a:r>
              <a:rPr lang="en-US" dirty="0"/>
              <a:t>Clay soil</a:t>
            </a:r>
          </a:p>
          <a:p>
            <a:r>
              <a:rPr lang="en-US" dirty="0"/>
              <a:t>Loamy soil</a:t>
            </a:r>
            <a:endParaRPr lang="pt-PT" dirty="0"/>
          </a:p>
        </p:txBody>
      </p:sp>
    </p:spTree>
    <p:extLst>
      <p:ext uri="{BB962C8B-B14F-4D97-AF65-F5344CB8AC3E}">
        <p14:creationId xmlns:p14="http://schemas.microsoft.com/office/powerpoint/2010/main" val="2930179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396D4F-8AA7-1DEC-16EB-567B8A3EC895}"/>
              </a:ext>
            </a:extLst>
          </p:cNvPr>
          <p:cNvSpPr>
            <a:spLocks noGrp="1"/>
          </p:cNvSpPr>
          <p:nvPr>
            <p:ph type="title"/>
          </p:nvPr>
        </p:nvSpPr>
        <p:spPr/>
        <p:txBody>
          <a:bodyPr/>
          <a:lstStyle/>
          <a:p>
            <a:r>
              <a:rPr lang="pt-PT" dirty="0" err="1"/>
              <a:t>Sandy</a:t>
            </a:r>
            <a:r>
              <a:rPr lang="pt-PT" dirty="0"/>
              <a:t> </a:t>
            </a:r>
            <a:r>
              <a:rPr lang="pt-PT" dirty="0" err="1"/>
              <a:t>soil</a:t>
            </a:r>
            <a:endParaRPr lang="pt-PT" dirty="0"/>
          </a:p>
        </p:txBody>
      </p:sp>
      <p:sp>
        <p:nvSpPr>
          <p:cNvPr id="3" name="Marcador de Posição de Conteúdo 2">
            <a:extLst>
              <a:ext uri="{FF2B5EF4-FFF2-40B4-BE49-F238E27FC236}">
                <a16:creationId xmlns:a16="http://schemas.microsoft.com/office/drawing/2014/main" id="{1EB759CE-0366-51BA-049A-FB75EB4EEEDF}"/>
              </a:ext>
            </a:extLst>
          </p:cNvPr>
          <p:cNvSpPr>
            <a:spLocks noGrp="1"/>
          </p:cNvSpPr>
          <p:nvPr>
            <p:ph idx="1"/>
          </p:nvPr>
        </p:nvSpPr>
        <p:spPr/>
        <p:txBody>
          <a:bodyPr/>
          <a:lstStyle/>
          <a:p>
            <a:endParaRPr lang="pt-PT" dirty="0"/>
          </a:p>
          <a:p>
            <a:r>
              <a:rPr lang="en-US" dirty="0"/>
              <a:t>Composed of around 70 per cent sand</a:t>
            </a:r>
          </a:p>
          <a:p>
            <a:r>
              <a:rPr lang="en-US" dirty="0"/>
              <a:t>Light, granular texture</a:t>
            </a:r>
          </a:p>
          <a:p>
            <a:r>
              <a:rPr lang="en-US" dirty="0"/>
              <a:t>Large pores through which water and air circulate. </a:t>
            </a:r>
          </a:p>
          <a:p>
            <a:r>
              <a:rPr lang="en-US" dirty="0"/>
              <a:t>Dries out quickly</a:t>
            </a:r>
          </a:p>
          <a:p>
            <a:r>
              <a:rPr lang="en-US" dirty="0"/>
              <a:t>Poor in nutrients</a:t>
            </a:r>
            <a:endParaRPr lang="pt-PT" dirty="0"/>
          </a:p>
        </p:txBody>
      </p:sp>
      <p:pic>
        <p:nvPicPr>
          <p:cNvPr id="2050" name="Picture 2" descr="Areia nas mãos de um homem Foco seletivo">
            <a:extLst>
              <a:ext uri="{FF2B5EF4-FFF2-40B4-BE49-F238E27FC236}">
                <a16:creationId xmlns:a16="http://schemas.microsoft.com/office/drawing/2014/main" id="{F67FC7AA-89AB-929A-6B5C-9060D07C59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6187" y="513498"/>
            <a:ext cx="5825813" cy="3880773"/>
          </a:xfrm>
          <a:prstGeom prst="rect">
            <a:avLst/>
          </a:prstGeom>
          <a:noFill/>
          <a:extLst>
            <a:ext uri="{909E8E84-426E-40DD-AFC4-6F175D3DCCD1}">
              <a14:hiddenFill xmlns:a14="http://schemas.microsoft.com/office/drawing/2010/main">
                <a:solidFill>
                  <a:srgbClr val="FFFFFF"/>
                </a:solidFill>
              </a14:hiddenFill>
            </a:ext>
          </a:extLst>
        </p:spPr>
      </p:pic>
      <p:sp>
        <p:nvSpPr>
          <p:cNvPr id="7" name="CaixaDeTexto 6">
            <a:extLst>
              <a:ext uri="{FF2B5EF4-FFF2-40B4-BE49-F238E27FC236}">
                <a16:creationId xmlns:a16="http://schemas.microsoft.com/office/drawing/2014/main" id="{0BF6F094-0D9F-1AE2-3116-6A6545D1D42C}"/>
              </a:ext>
            </a:extLst>
          </p:cNvPr>
          <p:cNvSpPr txBox="1"/>
          <p:nvPr/>
        </p:nvSpPr>
        <p:spPr>
          <a:xfrm>
            <a:off x="11392021" y="4286549"/>
            <a:ext cx="550742" cy="215444"/>
          </a:xfrm>
          <a:prstGeom prst="rect">
            <a:avLst/>
          </a:prstGeom>
          <a:noFill/>
        </p:spPr>
        <p:txBody>
          <a:bodyPr wrap="square" rtlCol="0">
            <a:spAutoFit/>
          </a:bodyPr>
          <a:lstStyle/>
          <a:p>
            <a:r>
              <a:rPr lang="pt-PT" sz="800" dirty="0" err="1"/>
              <a:t>freepik</a:t>
            </a:r>
            <a:endParaRPr lang="pt-PT" sz="800" dirty="0"/>
          </a:p>
        </p:txBody>
      </p:sp>
    </p:spTree>
    <p:extLst>
      <p:ext uri="{BB962C8B-B14F-4D97-AF65-F5344CB8AC3E}">
        <p14:creationId xmlns:p14="http://schemas.microsoft.com/office/powerpoint/2010/main" val="528847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6B75AD-D556-9453-D0FB-91C5BCEFA384}"/>
              </a:ext>
            </a:extLst>
          </p:cNvPr>
          <p:cNvSpPr>
            <a:spLocks noGrp="1"/>
          </p:cNvSpPr>
          <p:nvPr>
            <p:ph type="title"/>
          </p:nvPr>
        </p:nvSpPr>
        <p:spPr/>
        <p:txBody>
          <a:bodyPr/>
          <a:lstStyle/>
          <a:p>
            <a:r>
              <a:rPr lang="pt-PT" dirty="0" err="1"/>
              <a:t>Clay</a:t>
            </a:r>
            <a:r>
              <a:rPr lang="pt-PT" dirty="0"/>
              <a:t> </a:t>
            </a:r>
            <a:r>
              <a:rPr lang="pt-PT" dirty="0" err="1"/>
              <a:t>Soil</a:t>
            </a:r>
            <a:endParaRPr lang="pt-PT" dirty="0"/>
          </a:p>
        </p:txBody>
      </p:sp>
      <p:sp>
        <p:nvSpPr>
          <p:cNvPr id="3" name="Marcador de Posição de Conteúdo 2">
            <a:extLst>
              <a:ext uri="{FF2B5EF4-FFF2-40B4-BE49-F238E27FC236}">
                <a16:creationId xmlns:a16="http://schemas.microsoft.com/office/drawing/2014/main" id="{484D7B22-E12C-B1CE-4615-1C3BD2255CCE}"/>
              </a:ext>
            </a:extLst>
          </p:cNvPr>
          <p:cNvSpPr>
            <a:spLocks noGrp="1"/>
          </p:cNvSpPr>
          <p:nvPr>
            <p:ph idx="1"/>
          </p:nvPr>
        </p:nvSpPr>
        <p:spPr/>
        <p:txBody>
          <a:bodyPr>
            <a:normAutofit/>
          </a:bodyPr>
          <a:lstStyle/>
          <a:p>
            <a:endParaRPr lang="pt-PT" dirty="0"/>
          </a:p>
          <a:p>
            <a:r>
              <a:rPr lang="en-US" dirty="0"/>
              <a:t>Composed of more than 45% clay </a:t>
            </a:r>
          </a:p>
          <a:p>
            <a:r>
              <a:rPr lang="en-US" dirty="0"/>
              <a:t>Very rich in nutrients </a:t>
            </a:r>
          </a:p>
          <a:p>
            <a:r>
              <a:rPr lang="en-US" dirty="0"/>
              <a:t>Reddish </a:t>
            </a:r>
            <a:r>
              <a:rPr lang="en-US" dirty="0" err="1"/>
              <a:t>colour</a:t>
            </a:r>
            <a:endParaRPr lang="en-US" dirty="0"/>
          </a:p>
          <a:p>
            <a:r>
              <a:rPr lang="en-US" dirty="0"/>
              <a:t>When very wet it becomes malleable; when dry it becomes hard</a:t>
            </a:r>
          </a:p>
          <a:p>
            <a:r>
              <a:rPr lang="en-US" dirty="0"/>
              <a:t>It has very small or almost non-existent pores through which water and air circulate</a:t>
            </a:r>
          </a:p>
          <a:p>
            <a:r>
              <a:rPr lang="en-US" dirty="0"/>
              <a:t>Its constituent particles are very small</a:t>
            </a:r>
            <a:endParaRPr lang="pt-PT" dirty="0"/>
          </a:p>
        </p:txBody>
      </p:sp>
      <p:pic>
        <p:nvPicPr>
          <p:cNvPr id="3074" name="Picture 2" descr="Feche as sombras para maquiagem">
            <a:extLst>
              <a:ext uri="{FF2B5EF4-FFF2-40B4-BE49-F238E27FC236}">
                <a16:creationId xmlns:a16="http://schemas.microsoft.com/office/drawing/2014/main" id="{AFF5EBBF-04B6-81B3-30F4-0CD696D012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7906" y="32271"/>
            <a:ext cx="5174094" cy="3694601"/>
          </a:xfrm>
          <a:prstGeom prst="rect">
            <a:avLst/>
          </a:prstGeom>
          <a:noFill/>
          <a:extLst>
            <a:ext uri="{909E8E84-426E-40DD-AFC4-6F175D3DCCD1}">
              <a14:hiddenFill xmlns:a14="http://schemas.microsoft.com/office/drawing/2010/main">
                <a:solidFill>
                  <a:srgbClr val="FFFFFF"/>
                </a:solidFill>
              </a14:hiddenFill>
            </a:ext>
          </a:extLst>
        </p:spPr>
      </p:pic>
      <p:sp>
        <p:nvSpPr>
          <p:cNvPr id="5" name="CaixaDeTexto 4">
            <a:extLst>
              <a:ext uri="{FF2B5EF4-FFF2-40B4-BE49-F238E27FC236}">
                <a16:creationId xmlns:a16="http://schemas.microsoft.com/office/drawing/2014/main" id="{FA58F196-248E-7834-5BFD-00C469D95847}"/>
              </a:ext>
            </a:extLst>
          </p:cNvPr>
          <p:cNvSpPr txBox="1"/>
          <p:nvPr/>
        </p:nvSpPr>
        <p:spPr>
          <a:xfrm>
            <a:off x="11004624" y="4001294"/>
            <a:ext cx="550742" cy="215444"/>
          </a:xfrm>
          <a:prstGeom prst="rect">
            <a:avLst/>
          </a:prstGeom>
          <a:noFill/>
        </p:spPr>
        <p:txBody>
          <a:bodyPr wrap="square" rtlCol="0">
            <a:spAutoFit/>
          </a:bodyPr>
          <a:lstStyle/>
          <a:p>
            <a:r>
              <a:rPr lang="pt-PT" sz="800" dirty="0" err="1"/>
              <a:t>freepik</a:t>
            </a:r>
            <a:endParaRPr lang="pt-PT" sz="800" dirty="0"/>
          </a:p>
        </p:txBody>
      </p:sp>
    </p:spTree>
    <p:extLst>
      <p:ext uri="{BB962C8B-B14F-4D97-AF65-F5344CB8AC3E}">
        <p14:creationId xmlns:p14="http://schemas.microsoft.com/office/powerpoint/2010/main" val="2818886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9386A7-4C30-C83A-906F-D581B9D459B5}"/>
              </a:ext>
            </a:extLst>
          </p:cNvPr>
          <p:cNvSpPr>
            <a:spLocks noGrp="1"/>
          </p:cNvSpPr>
          <p:nvPr>
            <p:ph type="title"/>
          </p:nvPr>
        </p:nvSpPr>
        <p:spPr/>
        <p:txBody>
          <a:bodyPr/>
          <a:lstStyle/>
          <a:p>
            <a:r>
              <a:rPr lang="pt-PT" dirty="0" err="1"/>
              <a:t>Loamy</a:t>
            </a:r>
            <a:r>
              <a:rPr lang="pt-PT" dirty="0"/>
              <a:t> </a:t>
            </a:r>
            <a:r>
              <a:rPr lang="pt-PT" dirty="0" err="1"/>
              <a:t>soil</a:t>
            </a:r>
            <a:r>
              <a:rPr lang="pt-PT" dirty="0"/>
              <a:t> </a:t>
            </a:r>
          </a:p>
        </p:txBody>
      </p:sp>
      <p:sp>
        <p:nvSpPr>
          <p:cNvPr id="3" name="Marcador de Posição de Conteúdo 2">
            <a:extLst>
              <a:ext uri="{FF2B5EF4-FFF2-40B4-BE49-F238E27FC236}">
                <a16:creationId xmlns:a16="http://schemas.microsoft.com/office/drawing/2014/main" id="{E279353C-9AA9-437E-A565-DCE7F86C3DF5}"/>
              </a:ext>
            </a:extLst>
          </p:cNvPr>
          <p:cNvSpPr>
            <a:spLocks noGrp="1"/>
          </p:cNvSpPr>
          <p:nvPr>
            <p:ph idx="1"/>
          </p:nvPr>
        </p:nvSpPr>
        <p:spPr>
          <a:xfrm>
            <a:off x="677334" y="2160590"/>
            <a:ext cx="8596668" cy="2272866"/>
          </a:xfrm>
        </p:spPr>
        <p:txBody>
          <a:bodyPr/>
          <a:lstStyle/>
          <a:p>
            <a:r>
              <a:rPr lang="en-US" dirty="0"/>
              <a:t>Its constitution is varied</a:t>
            </a:r>
          </a:p>
          <a:p>
            <a:r>
              <a:rPr lang="en-US" dirty="0"/>
              <a:t>Rich in nutrients - fertile</a:t>
            </a:r>
          </a:p>
          <a:p>
            <a:r>
              <a:rPr lang="en-US" dirty="0"/>
              <a:t>Loose texture</a:t>
            </a:r>
          </a:p>
          <a:p>
            <a:r>
              <a:rPr lang="en-US" dirty="0"/>
              <a:t>Good water and air infiltration capacity</a:t>
            </a:r>
            <a:endParaRPr lang="pt-PT" dirty="0"/>
          </a:p>
        </p:txBody>
      </p:sp>
      <p:pic>
        <p:nvPicPr>
          <p:cNvPr id="4098" name="Picture 2" descr="Vista superior de uma pequena planta no chão">
            <a:extLst>
              <a:ext uri="{FF2B5EF4-FFF2-40B4-BE49-F238E27FC236}">
                <a16:creationId xmlns:a16="http://schemas.microsoft.com/office/drawing/2014/main" id="{EC7076D6-7C35-823C-5295-93DBA2514F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2185" y="1"/>
            <a:ext cx="4721244" cy="3144982"/>
          </a:xfrm>
          <a:prstGeom prst="rect">
            <a:avLst/>
          </a:prstGeom>
          <a:noFill/>
          <a:extLst>
            <a:ext uri="{909E8E84-426E-40DD-AFC4-6F175D3DCCD1}">
              <a14:hiddenFill xmlns:a14="http://schemas.microsoft.com/office/drawing/2010/main">
                <a:solidFill>
                  <a:srgbClr val="FFFFFF"/>
                </a:solidFill>
              </a14:hiddenFill>
            </a:ext>
          </a:extLst>
        </p:spPr>
      </p:pic>
      <p:sp>
        <p:nvSpPr>
          <p:cNvPr id="8" name="CaixaDeTexto 7">
            <a:extLst>
              <a:ext uri="{FF2B5EF4-FFF2-40B4-BE49-F238E27FC236}">
                <a16:creationId xmlns:a16="http://schemas.microsoft.com/office/drawing/2014/main" id="{1E38B3AC-2DCF-B66F-5CFE-78CD09D89716}"/>
              </a:ext>
            </a:extLst>
          </p:cNvPr>
          <p:cNvSpPr txBox="1"/>
          <p:nvPr/>
        </p:nvSpPr>
        <p:spPr>
          <a:xfrm>
            <a:off x="10945487" y="3042167"/>
            <a:ext cx="550742" cy="215444"/>
          </a:xfrm>
          <a:prstGeom prst="rect">
            <a:avLst/>
          </a:prstGeom>
          <a:noFill/>
        </p:spPr>
        <p:txBody>
          <a:bodyPr wrap="square" rtlCol="0">
            <a:spAutoFit/>
          </a:bodyPr>
          <a:lstStyle/>
          <a:p>
            <a:r>
              <a:rPr lang="pt-PT" sz="800" dirty="0" err="1"/>
              <a:t>freepik</a:t>
            </a:r>
            <a:endParaRPr lang="pt-PT" sz="800" dirty="0"/>
          </a:p>
        </p:txBody>
      </p:sp>
    </p:spTree>
    <p:extLst>
      <p:ext uri="{BB962C8B-B14F-4D97-AF65-F5344CB8AC3E}">
        <p14:creationId xmlns:p14="http://schemas.microsoft.com/office/powerpoint/2010/main" val="803770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459BC4-A732-917C-7167-5E0F371F9FCB}"/>
              </a:ext>
            </a:extLst>
          </p:cNvPr>
          <p:cNvSpPr>
            <a:spLocks noGrp="1"/>
          </p:cNvSpPr>
          <p:nvPr>
            <p:ph type="title"/>
          </p:nvPr>
        </p:nvSpPr>
        <p:spPr>
          <a:xfrm>
            <a:off x="775447" y="867148"/>
            <a:ext cx="10515600" cy="1325563"/>
          </a:xfrm>
        </p:spPr>
        <p:txBody>
          <a:bodyPr>
            <a:noAutofit/>
          </a:bodyPr>
          <a:lstStyle/>
          <a:p>
            <a:r>
              <a:rPr lang="en-US" sz="3600" dirty="0"/>
              <a:t>Soil permeability* is the capacity of a soil to allow water to infiltrate and retain in its composition.</a:t>
            </a:r>
            <a:endParaRPr lang="pt-PT" sz="3600" dirty="0"/>
          </a:p>
        </p:txBody>
      </p:sp>
      <p:sp>
        <p:nvSpPr>
          <p:cNvPr id="3" name="Marcador de Posição de Conteúdo 2">
            <a:extLst>
              <a:ext uri="{FF2B5EF4-FFF2-40B4-BE49-F238E27FC236}">
                <a16:creationId xmlns:a16="http://schemas.microsoft.com/office/drawing/2014/main" id="{B222DDC7-EF1B-CB7D-0B68-913655D482BF}"/>
              </a:ext>
            </a:extLst>
          </p:cNvPr>
          <p:cNvSpPr>
            <a:spLocks noGrp="1"/>
          </p:cNvSpPr>
          <p:nvPr>
            <p:ph idx="1"/>
          </p:nvPr>
        </p:nvSpPr>
        <p:spPr>
          <a:xfrm>
            <a:off x="775447" y="3690284"/>
            <a:ext cx="8631790" cy="2156334"/>
          </a:xfrm>
        </p:spPr>
        <p:txBody>
          <a:bodyPr>
            <a:normAutofit/>
          </a:bodyPr>
          <a:lstStyle/>
          <a:p>
            <a:r>
              <a:rPr lang="pt-PT" dirty="0"/>
              <a:t>*</a:t>
            </a:r>
            <a:r>
              <a:rPr lang="pt-PT" dirty="0" err="1"/>
              <a:t>Physics</a:t>
            </a:r>
            <a:r>
              <a:rPr lang="pt-PT" dirty="0"/>
              <a:t>] </a:t>
            </a:r>
            <a:r>
              <a:rPr lang="pt-PT" dirty="0" err="1"/>
              <a:t>The</a:t>
            </a:r>
            <a:r>
              <a:rPr lang="pt-PT" dirty="0"/>
              <a:t> </a:t>
            </a:r>
            <a:r>
              <a:rPr lang="pt-PT" dirty="0" err="1"/>
              <a:t>term</a:t>
            </a:r>
            <a:r>
              <a:rPr lang="pt-PT" dirty="0"/>
              <a:t> </a:t>
            </a:r>
            <a:r>
              <a:rPr lang="pt-PT" dirty="0" err="1"/>
              <a:t>used</a:t>
            </a:r>
            <a:r>
              <a:rPr lang="pt-PT" dirty="0"/>
              <a:t> to </a:t>
            </a:r>
            <a:r>
              <a:rPr lang="pt-PT" dirty="0" err="1"/>
              <a:t>describe</a:t>
            </a:r>
            <a:r>
              <a:rPr lang="pt-PT" dirty="0"/>
              <a:t> bodies </a:t>
            </a:r>
            <a:r>
              <a:rPr lang="pt-PT" dirty="0" err="1"/>
              <a:t>through</a:t>
            </a:r>
            <a:r>
              <a:rPr lang="pt-PT" dirty="0"/>
              <a:t> </a:t>
            </a:r>
            <a:r>
              <a:rPr lang="pt-PT" dirty="0" err="1"/>
              <a:t>which</a:t>
            </a:r>
            <a:r>
              <a:rPr lang="pt-PT" dirty="0"/>
              <a:t> </a:t>
            </a:r>
            <a:r>
              <a:rPr lang="pt-PT" dirty="0" err="1"/>
              <a:t>air</a:t>
            </a:r>
            <a:r>
              <a:rPr lang="pt-PT" dirty="0"/>
              <a:t>, light, </a:t>
            </a:r>
            <a:r>
              <a:rPr lang="pt-PT" dirty="0" err="1"/>
              <a:t>sound</a:t>
            </a:r>
            <a:r>
              <a:rPr lang="pt-PT" dirty="0"/>
              <a:t>, </a:t>
            </a:r>
            <a:r>
              <a:rPr lang="pt-PT" dirty="0" err="1"/>
              <a:t>liquids</a:t>
            </a:r>
            <a:r>
              <a:rPr lang="pt-PT" dirty="0"/>
              <a:t>, gases, etc. can </a:t>
            </a:r>
            <a:r>
              <a:rPr lang="pt-PT" dirty="0" err="1"/>
              <a:t>pass</a:t>
            </a:r>
            <a:r>
              <a:rPr lang="pt-PT" dirty="0"/>
              <a:t>.</a:t>
            </a:r>
          </a:p>
          <a:p>
            <a:endParaRPr lang="pt-PT" dirty="0"/>
          </a:p>
          <a:p>
            <a:r>
              <a:rPr lang="pt-PT" dirty="0"/>
              <a:t>*"</a:t>
            </a:r>
            <a:r>
              <a:rPr lang="pt-PT" dirty="0" err="1"/>
              <a:t>permeable</a:t>
            </a:r>
            <a:r>
              <a:rPr lang="pt-PT" dirty="0"/>
              <a:t>", in Dicionário Priberam da Língua Portuguesa [online], 2008-2024, https://dicionario.priberam.org/perme%C3%A1vel.</a:t>
            </a:r>
          </a:p>
        </p:txBody>
      </p:sp>
    </p:spTree>
    <p:extLst>
      <p:ext uri="{BB962C8B-B14F-4D97-AF65-F5344CB8AC3E}">
        <p14:creationId xmlns:p14="http://schemas.microsoft.com/office/powerpoint/2010/main" val="29549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7266" y="4709"/>
            <a:ext cx="2086137" cy="14465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565" y="3880625"/>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20" y="4016288"/>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7113" y="398922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65381" y="4035526"/>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29651" y="388062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6364" y="4918173"/>
            <a:ext cx="2693577" cy="565099"/>
          </a:xfrm>
          <a:prstGeom prst="rect">
            <a:avLst/>
          </a:prstGeom>
        </p:spPr>
      </p:pic>
      <p:sp>
        <p:nvSpPr>
          <p:cNvPr id="12" name="TextBox 11"/>
          <p:cNvSpPr txBox="1"/>
          <p:nvPr/>
        </p:nvSpPr>
        <p:spPr>
          <a:xfrm>
            <a:off x="3311424" y="1451042"/>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13" name="TextBox 12"/>
          <p:cNvSpPr txBox="1"/>
          <p:nvPr/>
        </p:nvSpPr>
        <p:spPr>
          <a:xfrm>
            <a:off x="2118565" y="1911267"/>
            <a:ext cx="5889362" cy="1754326"/>
          </a:xfrm>
          <a:prstGeom prst="rect">
            <a:avLst/>
          </a:prstGeom>
          <a:noFill/>
        </p:spPr>
        <p:txBody>
          <a:bodyPr wrap="square" rtlCol="0">
            <a:spAutoFit/>
          </a:bodyPr>
          <a:lstStyle/>
          <a:p>
            <a:r>
              <a:rPr lang="en-GB" dirty="0">
                <a:solidFill>
                  <a:schemeClr val="accent2">
                    <a:lumMod val="60000"/>
                    <a:lumOff val="40000"/>
                  </a:schemeClr>
                </a:solidFill>
              </a:rPr>
              <a:t>Subject: </a:t>
            </a:r>
            <a:r>
              <a:rPr lang="en-GB" b="1" dirty="0">
                <a:solidFill>
                  <a:srgbClr val="0070C0"/>
                </a:solidFill>
              </a:rPr>
              <a:t>Natural Science</a:t>
            </a:r>
          </a:p>
          <a:p>
            <a:r>
              <a:rPr lang="en-GB" dirty="0">
                <a:solidFill>
                  <a:schemeClr val="accent2">
                    <a:lumMod val="60000"/>
                    <a:lumOff val="40000"/>
                  </a:schemeClr>
                </a:solidFill>
              </a:rPr>
              <a:t>Age of students:</a:t>
            </a:r>
            <a:r>
              <a:rPr lang="en-GB" dirty="0"/>
              <a:t> </a:t>
            </a:r>
            <a:r>
              <a:rPr lang="en-GB" b="1" dirty="0">
                <a:solidFill>
                  <a:srgbClr val="0070C0"/>
                </a:solidFill>
              </a:rPr>
              <a:t>9 – 10  years old</a:t>
            </a:r>
          </a:p>
          <a:p>
            <a:r>
              <a:rPr lang="en-GB" dirty="0">
                <a:solidFill>
                  <a:schemeClr val="accent2">
                    <a:lumMod val="60000"/>
                    <a:lumOff val="40000"/>
                  </a:schemeClr>
                </a:solidFill>
              </a:rPr>
              <a:t>Topic:</a:t>
            </a:r>
            <a:r>
              <a:rPr lang="en-GB" dirty="0">
                <a:solidFill>
                  <a:srgbClr val="0070C0"/>
                </a:solidFill>
              </a:rPr>
              <a:t> </a:t>
            </a:r>
            <a:r>
              <a:rPr lang="en-US" b="1" dirty="0">
                <a:solidFill>
                  <a:srgbClr val="0070C0"/>
                </a:solidFill>
              </a:rPr>
              <a:t>Nature</a:t>
            </a:r>
          </a:p>
          <a:p>
            <a:r>
              <a:rPr lang="en-GB" dirty="0">
                <a:solidFill>
                  <a:schemeClr val="accent2">
                    <a:lumMod val="60000"/>
                    <a:lumOff val="40000"/>
                  </a:schemeClr>
                </a:solidFill>
              </a:rPr>
              <a:t>Resource Title: </a:t>
            </a:r>
            <a:r>
              <a:rPr lang="en-GB" dirty="0">
                <a:solidFill>
                  <a:schemeClr val="accent1"/>
                </a:solidFill>
              </a:rPr>
              <a:t>Soil Permeability</a:t>
            </a:r>
            <a:endParaRPr lang="en-US" b="1" dirty="0">
              <a:solidFill>
                <a:schemeClr val="accent1"/>
              </a:solidFill>
            </a:endParaRPr>
          </a:p>
          <a:p>
            <a:r>
              <a:rPr lang="en-GB" b="1" dirty="0">
                <a:solidFill>
                  <a:schemeClr val="accent2">
                    <a:lumMod val="60000"/>
                    <a:lumOff val="40000"/>
                  </a:schemeClr>
                </a:solidFill>
              </a:rPr>
              <a:t>Credits:</a:t>
            </a:r>
            <a:r>
              <a:rPr lang="en-GB" b="1" dirty="0">
                <a:solidFill>
                  <a:srgbClr val="0070C0"/>
                </a:solidFill>
              </a:rPr>
              <a:t> AECE – Escola </a:t>
            </a:r>
            <a:r>
              <a:rPr lang="en-GB" b="1" dirty="0" err="1">
                <a:solidFill>
                  <a:srgbClr val="0070C0"/>
                </a:solidFill>
              </a:rPr>
              <a:t>Básica</a:t>
            </a:r>
            <a:r>
              <a:rPr lang="en-GB" b="1" dirty="0">
                <a:solidFill>
                  <a:srgbClr val="0070C0"/>
                </a:solidFill>
              </a:rPr>
              <a:t> da Zona Verde </a:t>
            </a:r>
          </a:p>
          <a:p>
            <a:endParaRPr lang="en-GB" dirty="0"/>
          </a:p>
        </p:txBody>
      </p:sp>
      <p:sp>
        <p:nvSpPr>
          <p:cNvPr id="14" name="TextBox 13"/>
          <p:cNvSpPr txBox="1"/>
          <p:nvPr/>
        </p:nvSpPr>
        <p:spPr>
          <a:xfrm>
            <a:off x="2992582" y="5766168"/>
            <a:ext cx="4562763" cy="261610"/>
          </a:xfrm>
          <a:prstGeom prst="rect">
            <a:avLst/>
          </a:prstGeom>
          <a:noFill/>
        </p:spPr>
        <p:txBody>
          <a:bodyPr wrap="square" rtlCol="0">
            <a:spAutoFit/>
          </a:bodyPr>
          <a:lstStyle/>
          <a:p>
            <a:pPr algn="ctr"/>
            <a:r>
              <a:rPr lang="en-GB" sz="1100" dirty="0"/>
              <a:t>All media are within the EU intellectual property law.</a:t>
            </a:r>
          </a:p>
        </p:txBody>
      </p:sp>
      <p:sp>
        <p:nvSpPr>
          <p:cNvPr id="15" name="TextBox 14"/>
          <p:cNvSpPr txBox="1"/>
          <p:nvPr/>
        </p:nvSpPr>
        <p:spPr>
          <a:xfrm>
            <a:off x="434182" y="6304518"/>
            <a:ext cx="11179750" cy="430887"/>
          </a:xfrm>
          <a:prstGeom prst="rect">
            <a:avLst/>
          </a:prstGeom>
          <a:noFill/>
        </p:spPr>
        <p:txBody>
          <a:bodyPr wrap="square" rtlCol="0">
            <a:spAutoFit/>
          </a:bodyPr>
          <a:lstStyle/>
          <a:p>
            <a:pPr algn="ctr"/>
            <a:r>
              <a:rPr lang="en-GB" sz="1100" dirty="0"/>
              <a:t>The European Commission’s support for this publication does not constitute an endorsement of the contents, which reflect the views only of the authors, and the Commission cannot be held responsible for any use which may be made of the information contained herein.</a:t>
            </a:r>
          </a:p>
        </p:txBody>
      </p:sp>
    </p:spTree>
    <p:extLst>
      <p:ext uri="{BB962C8B-B14F-4D97-AF65-F5344CB8AC3E}">
        <p14:creationId xmlns:p14="http://schemas.microsoft.com/office/powerpoint/2010/main" val="596058398"/>
      </p:ext>
    </p:extLst>
  </p:cSld>
  <p:clrMapOvr>
    <a:masterClrMapping/>
  </p:clrMapOvr>
</p:sld>
</file>

<file path=ppt/theme/theme1.xml><?xml version="1.0" encoding="utf-8"?>
<a:theme xmlns:a="http://schemas.openxmlformats.org/drawingml/2006/main" name="Facet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116</TotalTime>
  <Words>308</Words>
  <Application>Microsoft Office PowerPoint</Application>
  <PresentationFormat>Ecrã Panorâmico</PresentationFormat>
  <Paragraphs>48</Paragraphs>
  <Slides>7</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7</vt:i4>
      </vt:variant>
    </vt:vector>
  </HeadingPairs>
  <TitlesOfParts>
    <vt:vector size="12" baseType="lpstr">
      <vt:lpstr>Arial</vt:lpstr>
      <vt:lpstr>Calibri</vt:lpstr>
      <vt:lpstr>Trebuchet MS</vt:lpstr>
      <vt:lpstr>Wingdings 3</vt:lpstr>
      <vt:lpstr>Faceta</vt:lpstr>
      <vt:lpstr>Soil Permeability </vt:lpstr>
      <vt:lpstr>Types of Soil</vt:lpstr>
      <vt:lpstr>Sandy soil</vt:lpstr>
      <vt:lpstr>Clay Soil</vt:lpstr>
      <vt:lpstr>Loamy soil </vt:lpstr>
      <vt:lpstr>Soil permeability* is the capacity of a soil to allow water to infiltrate and retain in its composition.</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PERMEABILIDADE DOS SOLOS</dc:title>
  <dc:creator>Cristina Martins</dc:creator>
  <cp:lastModifiedBy>Paula Couto</cp:lastModifiedBy>
  <cp:revision>9</cp:revision>
  <dcterms:created xsi:type="dcterms:W3CDTF">2024-03-08T16:33:02Z</dcterms:created>
  <dcterms:modified xsi:type="dcterms:W3CDTF">2024-05-20T23:30:06Z</dcterms:modified>
</cp:coreProperties>
</file>